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5F186-B787-DAF0-981F-0B2D94E70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079D66-6ABA-7C43-F220-231B76D39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B9C95-80F3-6555-5C1E-95530732B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00DE7-B213-2095-57E3-468998C85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C1EE-4C1D-43D7-F9BB-67816CA4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187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672F4-5762-BFC0-72FA-230754D0B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BF252-C02A-0291-8384-924CA0D79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ED023-8DA6-19A6-72AE-6B68CF74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35CAD-EA94-AC0B-70B3-DE98BE1C3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FEE3C-6448-BBF8-8636-7CE768324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614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8E9DFA-1A4B-6421-7A04-1D2743E1C1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89515-FE8F-70F9-0136-8FAB498D1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CE485-F680-9AF6-05C1-0C407E9DF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B32EC-55B6-D8C0-6DB9-B6B3E747C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9D8DF-6C5F-AAAB-C941-571897961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3091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08126" y="877824"/>
            <a:ext cx="2455164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771900" y="877825"/>
            <a:ext cx="2455164" cy="45762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300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852C-0879-E5D7-B828-72366FBD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90727-008A-C108-6526-D861B0117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EA680-ED40-1B4F-13C4-2B92E0C6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3A177-3660-1B81-0A63-94FB2555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6EEAA-36E5-0577-3491-7619344A5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31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93DF-3370-CAD1-65A6-FAF953D88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E98D2-FF2B-D0A0-626C-86BEF379B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C70-0F91-64E7-6132-211830BF4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3E9F8-2D22-670E-CB39-629E4C00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BABD6-A499-E17C-74AC-BB8C8844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791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74282-573C-1FB6-556F-CD4E43348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F28A2-EC17-121F-23F5-D35BA1876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B4B9F-03F2-97BF-011A-0318A3CEB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72D37-2C38-BA2F-3114-EB49D7A7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8FAD2-4ADE-0E52-5309-6483BDB2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863E7-01AF-7B95-1053-FF65FBFEC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685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A53C4-A27E-EEC7-C755-BA10C5AE5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6E6BB-4CDA-1054-8AD3-B7B232AA6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43DE4-0604-78A7-62BC-D3176EA1D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E690E-7898-9DD9-5EEB-2C8179FE1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782F3-2397-BB53-51A7-464ADFB65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E022F3-B7FA-4DF8-B89F-9E5B814B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4FD05-05F2-67B2-F3BD-D144A49F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6788A3-A93F-F830-9C60-D60E73E4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59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FA9BD-5D87-18E8-F1E0-D3D00FBF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D65F40-3072-677C-63F5-464C47FE6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EB346-0821-13A5-84B5-52900C0EB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541CE4-586C-48FF-6413-B7B024B5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441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BB83EE-AA6C-765F-1CF8-4B2132FB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3E772-D8DE-1F64-3387-0EFB9882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FDC14-37A1-D5A2-F914-23602F49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78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563A-A494-CB41-08B6-CE761791E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15B59-8684-CD24-B6A9-2C3483465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CA5E2-14F7-619F-DEBF-761D7595C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FB121-268C-7B13-3B7B-1BCA73BA9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61E32-A4DB-EB3C-1D10-0D05F20C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3D08E-C462-FCB9-7C28-3FC8FC66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05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DE113-FAE8-AC51-1E6D-1C74F9BFF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DA76A-1EB8-E37C-4A2B-731F08884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D648F-4606-CAD8-B0FA-4E3BFC3AA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0BDB1-7F52-55D0-92F7-613F9CF8C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802C4-675F-36DF-5DD3-075C500E5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C4B7A-654D-6703-FACF-06171996D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306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6C491C-D49C-1988-85F1-B50C1B9B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2A27C-2FE7-97F4-054A-D1E0621A7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025D6-4F39-0430-4EAC-8A1321A64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F347-A03A-4786-8CF3-B4DEBC48A62A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BDB2F-6B84-5477-BC8E-BE548E7A8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C2A07-615F-C0B9-8C1C-0B32E3394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0C9D2-0433-487A-8445-AAA8DFEDD0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745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tarikhouchar@outlook.com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F067C1D6-217B-4389-BADB-8E2D57E96629" descr="F067C1D6-217B-4389-BADB-8E2D57E966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49713"/>
            <a:ext cx="1080120" cy="97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32656" y="251520"/>
            <a:ext cx="6048672" cy="7704856"/>
          </a:xfrm>
        </p:spPr>
        <p:txBody>
          <a:bodyPr>
            <a:normAutofit/>
          </a:bodyPr>
          <a:lstStyle/>
          <a:p>
            <a:pPr algn="ctr"/>
            <a:r>
              <a:rPr lang="en-AU" sz="14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Parramatta Oztag</a:t>
            </a:r>
            <a:endParaRPr lang="en-AU" sz="1400" kern="150" dirty="0">
              <a:effectLst/>
              <a:latin typeface="Calibri" panose="020F050202020403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ctr"/>
            <a:r>
              <a:rPr lang="en-AU" sz="1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Coach / Manager Application Form</a:t>
            </a:r>
            <a:endParaRPr lang="en-AU" sz="1400" b="1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AU" sz="3000" b="1" dirty="0">
                <a:solidFill>
                  <a:srgbClr val="002060"/>
                </a:solidFill>
                <a:latin typeface="Berlin Sans FB Demi" panose="020E0802020502020306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AU" sz="3000" b="1" dirty="0">
                <a:solidFill>
                  <a:srgbClr val="002060"/>
                </a:solidFill>
                <a:latin typeface="Berlin Sans FB Demi" panose="020E0802020502020306" pitchFamily="34" charset="0"/>
              </a:rPr>
              <a:t> </a:t>
            </a:r>
            <a:endParaRPr lang="en-AU" sz="1600" dirty="0">
              <a:solidFill>
                <a:schemeClr val="bg1"/>
              </a:solidFill>
              <a:effectLst/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14" name="F067C1D6-217B-4389-BADB-8E2D57E96629" descr="F067C1D6-217B-4389-BADB-8E2D57E966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0" y="116869"/>
            <a:ext cx="108012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9896BC6-C96E-81FB-1490-F4FA7622BE9F}"/>
              </a:ext>
            </a:extLst>
          </p:cNvPr>
          <p:cNvGraphicFramePr>
            <a:graphicFrameLocks noGrp="1"/>
          </p:cNvGraphicFramePr>
          <p:nvPr/>
        </p:nvGraphicFramePr>
        <p:xfrm>
          <a:off x="2176463" y="5208429"/>
          <a:ext cx="2505075" cy="252730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val="48439834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49631134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07166340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181135023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19392208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AU" sz="12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Coach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Manager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80722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636F3E1-FB43-C686-5C60-D8FC9BC41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141177"/>
              </p:ext>
            </p:extLst>
          </p:nvPr>
        </p:nvGraphicFramePr>
        <p:xfrm>
          <a:off x="321963" y="2477888"/>
          <a:ext cx="6336704" cy="6144123"/>
        </p:xfrm>
        <a:graphic>
          <a:graphicData uri="http://schemas.openxmlformats.org/drawingml/2006/table">
            <a:tbl>
              <a:tblPr/>
              <a:tblGrid>
                <a:gridCol w="1539853">
                  <a:extLst>
                    <a:ext uri="{9D8B030D-6E8A-4147-A177-3AD203B41FA5}">
                      <a16:colId xmlns:a16="http://schemas.microsoft.com/office/drawing/2014/main" val="3972321057"/>
                    </a:ext>
                  </a:extLst>
                </a:gridCol>
                <a:gridCol w="2132555">
                  <a:extLst>
                    <a:ext uri="{9D8B030D-6E8A-4147-A177-3AD203B41FA5}">
                      <a16:colId xmlns:a16="http://schemas.microsoft.com/office/drawing/2014/main" val="77536008"/>
                    </a:ext>
                  </a:extLst>
                </a:gridCol>
                <a:gridCol w="418867">
                  <a:extLst>
                    <a:ext uri="{9D8B030D-6E8A-4147-A177-3AD203B41FA5}">
                      <a16:colId xmlns:a16="http://schemas.microsoft.com/office/drawing/2014/main" val="2748944349"/>
                    </a:ext>
                  </a:extLst>
                </a:gridCol>
                <a:gridCol w="1148364">
                  <a:extLst>
                    <a:ext uri="{9D8B030D-6E8A-4147-A177-3AD203B41FA5}">
                      <a16:colId xmlns:a16="http://schemas.microsoft.com/office/drawing/2014/main" val="1425223618"/>
                    </a:ext>
                  </a:extLst>
                </a:gridCol>
                <a:gridCol w="85497">
                  <a:extLst>
                    <a:ext uri="{9D8B030D-6E8A-4147-A177-3AD203B41FA5}">
                      <a16:colId xmlns:a16="http://schemas.microsoft.com/office/drawing/2014/main" val="3987065683"/>
                    </a:ext>
                  </a:extLst>
                </a:gridCol>
                <a:gridCol w="1011568">
                  <a:extLst>
                    <a:ext uri="{9D8B030D-6E8A-4147-A177-3AD203B41FA5}">
                      <a16:colId xmlns:a16="http://schemas.microsoft.com/office/drawing/2014/main" val="1889007493"/>
                    </a:ext>
                  </a:extLst>
                </a:gridCol>
              </a:tblGrid>
              <a:tr h="1181867">
                <a:tc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Team you wish to coach</a:t>
                      </a:r>
                    </a:p>
                  </a:txBody>
                  <a:tcPr marL="28266" marR="28266" marT="28266" marB="282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Are you willing to coach a different team to this one if you are unsuccessful in your application for this team?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Are you willing to coach a different team to this one if you are unsuccessful in your application for this team?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   </a:t>
                      </a:r>
                    </a:p>
                  </a:txBody>
                  <a:tcPr marL="28266" marR="28266" marT="28266" marB="282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491052"/>
                  </a:ext>
                </a:extLst>
              </a:tr>
              <a:tr h="200237">
                <a:tc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Name</a:t>
                      </a:r>
                    </a:p>
                  </a:txBody>
                  <a:tcPr marL="28266" marR="28266" marT="28266" marB="282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Club</a:t>
                      </a:r>
                    </a:p>
                  </a:txBody>
                  <a:tcPr marL="5139" marR="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Club</a:t>
                      </a:r>
                    </a:p>
                  </a:txBody>
                  <a:tcPr marL="5139" marR="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5139" marR="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893759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Address</a:t>
                      </a:r>
                    </a:p>
                  </a:txBody>
                  <a:tcPr marL="28266" marR="28266" marT="28266" marB="282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435367"/>
                  </a:ext>
                </a:extLst>
              </a:tr>
              <a:tr h="200237">
                <a:tc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Phone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000" kern="1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Mobile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38286"/>
                  </a:ext>
                </a:extLst>
              </a:tr>
              <a:tr h="200237">
                <a:tc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Email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629705"/>
                  </a:ext>
                </a:extLst>
              </a:tr>
              <a:tr h="273800">
                <a:tc gridSpan="6">
                  <a:txBody>
                    <a:bodyPr/>
                    <a:lstStyle/>
                    <a:p>
                      <a:r>
                        <a:rPr lang="en-AU" sz="1000" b="1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Qualifications</a:t>
                      </a:r>
                      <a:r>
                        <a:rPr lang="en-AU" sz="8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– Please detail any coaching/managing qualifications you have even if they are not related to OzTag.</a:t>
                      </a:r>
                      <a:endParaRPr lang="en-AU" sz="1000" kern="1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80940"/>
                  </a:ext>
                </a:extLst>
              </a:tr>
              <a:tr h="784466">
                <a:tc gridSpan="6">
                  <a:txBody>
                    <a:bodyPr/>
                    <a:lstStyle/>
                    <a:p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10361"/>
                  </a:ext>
                </a:extLst>
              </a:tr>
              <a:tr h="273800">
                <a:tc gridSpan="6">
                  <a:txBody>
                    <a:bodyPr/>
                    <a:lstStyle/>
                    <a:p>
                      <a:r>
                        <a:rPr lang="en-AU" sz="1000" b="1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Experience</a:t>
                      </a:r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 – </a:t>
                      </a:r>
                      <a:r>
                        <a:rPr lang="en-AU" sz="8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Please detail any coaching/managing experience you have even if they are not related to OzTag.</a:t>
                      </a:r>
                      <a:endParaRPr lang="en-AU" sz="1000" kern="1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347084"/>
                  </a:ext>
                </a:extLst>
              </a:tr>
              <a:tr h="1076580">
                <a:tc gridSpan="6">
                  <a:txBody>
                    <a:bodyPr/>
                    <a:lstStyle/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r>
                        <a:rPr lang="en-AU" sz="1000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466139"/>
                  </a:ext>
                </a:extLst>
              </a:tr>
              <a:tr h="1076580">
                <a:tc gridSpan="6">
                  <a:txBody>
                    <a:bodyPr/>
                    <a:lstStyle/>
                    <a:p>
                      <a:r>
                        <a:rPr lang="en-AU" sz="1000" b="1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Other Relevant Information</a:t>
                      </a:r>
                      <a:endParaRPr lang="en-AU" sz="1000" kern="1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r>
                        <a:rPr lang="en-AU" sz="1000" b="1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  <a:endParaRPr lang="en-AU" sz="1000" kern="1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r>
                        <a:rPr lang="en-AU" sz="1000" b="1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  <a:endParaRPr lang="en-AU" sz="1000" kern="1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r>
                        <a:rPr lang="en-AU" sz="1000" b="1" kern="15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  <a:endParaRPr lang="en-AU" sz="1000" kern="1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r>
                        <a:rPr lang="en-AU" sz="1000" b="1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  <a:endParaRPr lang="en-AU" sz="1000" kern="1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r>
                        <a:rPr lang="en-AU" sz="1000" b="1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  <a:endParaRPr lang="en-AU" sz="1000" kern="1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r>
                        <a:rPr lang="en-AU" sz="1000" b="1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  <a:endParaRPr lang="en-AU" sz="1000" kern="1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70592"/>
                  </a:ext>
                </a:extLst>
              </a:tr>
              <a:tr h="346294">
                <a:tc gridSpan="6">
                  <a:txBody>
                    <a:bodyPr/>
                    <a:lstStyle/>
                    <a:p>
                      <a:r>
                        <a:rPr lang="en-AU" sz="1000" kern="15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Signed:</a:t>
                      </a:r>
                    </a:p>
                    <a:p>
                      <a:r>
                        <a:rPr lang="en-AU" sz="1000" i="1" kern="150" dirty="0">
                          <a:effectLst/>
                          <a:latin typeface="Arabic Typesetting" panose="03020402040406030203" pitchFamily="66" charset="-78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  <a:endParaRPr lang="en-AU" sz="1000" kern="1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8266" marR="28266" marT="28266" marB="282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87493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AB768F4D-69C7-6A1C-7DF4-B161F3280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" y="917155"/>
            <a:ext cx="6437948" cy="187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Applications are invited by interested people to coach or manage a </a:t>
            </a:r>
            <a:r>
              <a:rPr kumimoji="0" lang="en-AU" altLang="zh-CN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Parramatta Oztag</a:t>
            </a:r>
            <a:r>
              <a:rPr kumimoji="0" lang="en-A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Representative Team for the </a:t>
            </a:r>
            <a:r>
              <a:rPr kumimoji="0" lang="en-AU" altLang="zh-CN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State Cup Championships</a:t>
            </a:r>
            <a:r>
              <a:rPr kumimoji="0" lang="en-A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.  Please complete as much of the following details as possible.  </a:t>
            </a:r>
            <a:br>
              <a:rPr kumimoji="0" lang="en-A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kumimoji="0" lang="en-A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Should you have any queries please contact our local club representative Tarik </a:t>
            </a:r>
            <a:r>
              <a:rPr kumimoji="0" lang="en-AU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Houchar</a:t>
            </a:r>
            <a:r>
              <a:rPr kumimoji="0" lang="en-A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@ </a:t>
            </a:r>
            <a:r>
              <a:rPr kumimoji="0" lang="en-A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  <a:hlinkClick r:id="rId4"/>
              </a:rPr>
              <a:t>tarikhouchar@outlook.com.au</a:t>
            </a:r>
            <a:r>
              <a:rPr kumimoji="0" lang="en-A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Coaches will be appointed to a 1 year term with the option of a 2</a:t>
            </a:r>
            <a:r>
              <a:rPr kumimoji="0" lang="en-AU" altLang="zh-CN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nd</a:t>
            </a:r>
            <a:r>
              <a:rPr kumimoji="0" lang="en-A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year. All applications will be considered by Parramatta’s Representative Committee and all applicants will be advised of the results.  Nominations close on Friday 25</a:t>
            </a:r>
            <a:r>
              <a:rPr kumimoji="0" lang="en-AU" altLang="zh-CN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th</a:t>
            </a:r>
            <a:r>
              <a:rPr kumimoji="0" lang="en-A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November 2022.  Please add additional pages if required.</a:t>
            </a:r>
            <a:endParaRPr kumimoji="0" lang="en-AU" altLang="zh-CN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226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Algerian</vt:lpstr>
      <vt:lpstr>Arabic Typesetting</vt:lpstr>
      <vt:lpstr>Arial</vt:lpstr>
      <vt:lpstr>Berlin Sans FB Demi</vt:lpstr>
      <vt:lpstr>Calibri</vt:lpstr>
      <vt:lpstr>Calibri Light</vt:lpstr>
      <vt:lpstr>Times New Roman</vt:lpstr>
      <vt:lpstr>Office Theme</vt:lpstr>
      <vt:lpstr>PowerPoint Presentation</vt:lpstr>
    </vt:vector>
  </TitlesOfParts>
  <Company>TfNSW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SYDNEY OZTAG – 2019 SPRING SEASON</dc:title>
  <dc:creator>Hammoud, Hassan</dc:creator>
  <cp:lastModifiedBy>15525</cp:lastModifiedBy>
  <cp:revision>47</cp:revision>
  <cp:lastPrinted>2020-12-01T23:18:13Z</cp:lastPrinted>
  <dcterms:created xsi:type="dcterms:W3CDTF">2019-10-02T21:11:25Z</dcterms:created>
  <dcterms:modified xsi:type="dcterms:W3CDTF">2022-11-11T07:00:08Z</dcterms:modified>
</cp:coreProperties>
</file>